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71" r:id="rId7"/>
    <p:sldId id="273" r:id="rId8"/>
    <p:sldId id="274" r:id="rId9"/>
    <p:sldId id="265" r:id="rId10"/>
    <p:sldId id="266" r:id="rId11"/>
    <p:sldId id="275" r:id="rId12"/>
    <p:sldId id="276" r:id="rId13"/>
    <p:sldId id="277" r:id="rId14"/>
    <p:sldId id="278" r:id="rId15"/>
    <p:sldId id="267" r:id="rId16"/>
    <p:sldId id="280" r:id="rId17"/>
    <p:sldId id="281" r:id="rId18"/>
    <p:sldId id="284" r:id="rId19"/>
    <p:sldId id="282" r:id="rId20"/>
    <p:sldId id="283" r:id="rId21"/>
    <p:sldId id="279" r:id="rId22"/>
    <p:sldId id="285" r:id="rId23"/>
    <p:sldId id="289" r:id="rId24"/>
    <p:sldId id="287" r:id="rId25"/>
    <p:sldId id="288" r:id="rId26"/>
    <p:sldId id="286" r:id="rId27"/>
    <p:sldId id="263" r:id="rId28"/>
    <p:sldId id="26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685B0-344B-4B3A-866E-06A74B2BBB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E99DC2-D5C9-4437-A379-AAEBB5A5E5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D21D8-BBC0-4185-8AF2-A4577D97C1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782A5-4CED-45D0-936F-C8B065BAE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A3CA9A-444B-4367-8522-7E5C56861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78505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BCEB3-B814-4E48-8914-855859118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68FC6-39B3-4D1C-840A-3081E4C504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303612-4903-4C9B-9452-7F9104211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01F9B9-676D-40A3-891F-D0A171B58A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6D2126-8001-4396-9447-04286A051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07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D7B178-43FF-4011-97DD-2BA5196704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B99A11-1637-48CA-8FF8-EF552859A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F1C448-8654-498D-9F05-5120B9A8F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9C075-0524-45AD-8F17-0C5398078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4C6B60-CE7A-496F-A3D8-AD9DC049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292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20E6A9-539B-4599-B586-18CC9C5E2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3936C-DE63-4B86-A053-51D0799A3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E5E662-7226-4656-9AE8-F71E7843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8BC898-6741-47E0-B2C1-84F1A52AB8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F3770D-F325-47CC-9C6C-34DC28FC3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23179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7A05-75B1-4A5E-9CFC-8130A9E73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D643D2-F796-4DE2-BDF6-623AABB5A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BAF8C-106B-44B1-98B7-7918C9A3F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406777-FFF9-49C3-8822-43776CE9E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8ECC4-0E9B-49BD-8DD8-49BB40825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05357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68050-F9D2-4585-8296-2E3A3280E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D0A060-A4FC-4DF0-B459-B1DD9A4E9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C1F684-7DEE-43A2-BF93-5D1C89D891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69603-12BE-444D-8DC1-9C9730092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AABAA8-9698-4028-887C-C160EB61F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D20F9-1385-4E9E-9A2E-4191681B7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26670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9BCC6-895C-4CEA-93D9-3F2B354CD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07DC30-C2B0-49CE-9577-5DFA4010D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767B9-026F-45B0-BD4A-20EE3B6D7B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E666B2-A720-462C-AC38-3540600E1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400E731-6E2E-4495-A585-B3E2A23F55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9A7D0E-8568-497E-AECC-6F149AA26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39671-96BE-4801-91FD-37A97D2D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43CA49-A1A0-4186-94EE-B2CC4976E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2284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C2EF1-EE91-4191-8BCC-2FB9B62BA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4D5613-2C91-4302-A046-8B84A341F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A728AC-61AB-443D-8BB3-57728F850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B0F1EC-C6B1-4A56-B8D5-9875DA2A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4916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5C2275-A10A-4AA3-89B8-AA2BF00AF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7BDA13-0AB8-401C-9C85-AB03297A9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0D718-DB56-4933-8EE4-64C062DF8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5814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DF1F74-A60D-48FF-9213-92371E6AE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2B73-0A23-43EB-94D8-FA4019CDB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9FEBC-91B0-4F5F-A210-E7A9EDE7B1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FDF56E-DAB2-417E-8923-9063ACD0D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F5C439-BDD0-4D61-929E-069E75E6A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4872A4-8173-4934-B0B3-D1983D106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400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44844-6F1C-4E2D-AFAC-1B84899F6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B34817-BFCE-494B-8E37-A36C5ADA9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4FC930-157F-46BE-AD00-13253BCD3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2D389-1BA5-4EDA-96FB-77F06BC29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56373D-3A2E-4652-AFAC-7088270B9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C8055-CB2A-433E-8E1B-7E813498F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0703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0EFB20A-CD25-4E4C-B5EF-288314DD0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2B964-9B2C-4941-8F11-D8D12549F7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BA700F-75FB-47E3-8388-C6DBD9D6C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6ADCE8-2FDC-404A-97B3-D145E9BD5F40}" type="datetimeFigureOut">
              <a:rPr lang="en-CA" smtClean="0"/>
              <a:t>2021-04-21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2731EE-B623-41F5-8C4D-A7305B6D7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A4816-BA47-46DC-AA7D-B9FA26DAB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02E489-FA48-4633-A080-F4F89DEFB4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79606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8789-F15D-43C9-890A-EED1F1C5D8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Hashtags as a Means for Political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1E3151-76A8-4C98-B537-7DCC71DB03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825338"/>
          </a:xfrm>
        </p:spPr>
        <p:txBody>
          <a:bodyPr>
            <a:normAutofit fontScale="92500"/>
          </a:bodyPr>
          <a:lstStyle/>
          <a:p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Exploring the Impact of Location-based Hashtag Activism on Place-Specific Political Processes Using Geolocated Social Media Posts Data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C202BBE-BF3A-453F-BC2B-59DC108991BE}"/>
              </a:ext>
            </a:extLst>
          </p:cNvPr>
          <p:cNvSpPr txBox="1">
            <a:spLocks/>
          </p:cNvSpPr>
          <p:nvPr/>
        </p:nvSpPr>
        <p:spPr>
          <a:xfrm>
            <a:off x="1676400" y="4519451"/>
            <a:ext cx="9144000" cy="444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CA" sz="18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Leonardo Nicoletti</a:t>
            </a:r>
          </a:p>
        </p:txBody>
      </p:sp>
    </p:spTree>
    <p:extLst>
      <p:ext uri="{BB962C8B-B14F-4D97-AF65-F5344CB8AC3E}">
        <p14:creationId xmlns:p14="http://schemas.microsoft.com/office/powerpoint/2010/main" val="100441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346C9CB6-DD33-4490-8FF3-30C96DF53F69}"/>
              </a:ext>
            </a:extLst>
          </p:cNvPr>
          <p:cNvSpPr/>
          <p:nvPr/>
        </p:nvSpPr>
        <p:spPr>
          <a:xfrm>
            <a:off x="7272443" y="2329262"/>
            <a:ext cx="1247728" cy="97505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protest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6DF45A-9D79-4DF6-AC24-D177CF5B9D30}"/>
              </a:ext>
            </a:extLst>
          </p:cNvPr>
          <p:cNvSpPr/>
          <p:nvPr/>
        </p:nvSpPr>
        <p:spPr>
          <a:xfrm>
            <a:off x="5211210" y="460031"/>
            <a:ext cx="1919890" cy="133144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Political processes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E249FE-2540-4D54-A4B6-90BA098342F1}"/>
              </a:ext>
            </a:extLst>
          </p:cNvPr>
          <p:cNvSpPr/>
          <p:nvPr/>
        </p:nvSpPr>
        <p:spPr>
          <a:xfrm>
            <a:off x="5211210" y="3859484"/>
            <a:ext cx="1919890" cy="133144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Hashtag Activism</a:t>
            </a:r>
          </a:p>
        </p:txBody>
      </p: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5DB26F9-6CB7-4F89-9E4D-12C640A47F78}"/>
              </a:ext>
            </a:extLst>
          </p:cNvPr>
          <p:cNvCxnSpPr>
            <a:cxnSpLocks/>
            <a:stCxn id="19" idx="6"/>
            <a:endCxn id="15" idx="4"/>
          </p:cNvCxnSpPr>
          <p:nvPr/>
        </p:nvCxnSpPr>
        <p:spPr>
          <a:xfrm flipV="1">
            <a:off x="7131100" y="3304312"/>
            <a:ext cx="765207" cy="1220895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23B63122-97D8-4AD9-95AF-E330743D5004}"/>
              </a:ext>
            </a:extLst>
          </p:cNvPr>
          <p:cNvCxnSpPr>
            <a:cxnSpLocks/>
            <a:stCxn id="15" idx="0"/>
            <a:endCxn id="18" idx="6"/>
          </p:cNvCxnSpPr>
          <p:nvPr/>
        </p:nvCxnSpPr>
        <p:spPr>
          <a:xfrm rot="16200000" flipV="1">
            <a:off x="6911950" y="1344904"/>
            <a:ext cx="1203508" cy="765207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78D3F6E-2CE8-4081-835A-53D952DB82FF}"/>
              </a:ext>
            </a:extLst>
          </p:cNvPr>
          <p:cNvSpPr txBox="1"/>
          <p:nvPr/>
        </p:nvSpPr>
        <p:spPr>
          <a:xfrm>
            <a:off x="8779824" y="2216622"/>
            <a:ext cx="330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SQ.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does location-based hashtag activism translate into physical protest activity?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93DE0C-F04F-4514-80DD-5C52D4A842C9}"/>
              </a:ext>
            </a:extLst>
          </p:cNvPr>
          <p:cNvSpPr txBox="1"/>
          <p:nvPr/>
        </p:nvSpPr>
        <p:spPr>
          <a:xfrm>
            <a:off x="135395" y="2185673"/>
            <a:ext cx="3510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activism influence place-specific political processes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2862441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6E83433-13B5-4A7F-BB6B-D95EC0B9E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19" y="550506"/>
            <a:ext cx="11590162" cy="604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34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44331-63AB-43D0-8BD4-6F27EF102174}"/>
              </a:ext>
            </a:extLst>
          </p:cNvPr>
          <p:cNvSpPr txBox="1"/>
          <p:nvPr/>
        </p:nvSpPr>
        <p:spPr>
          <a:xfrm>
            <a:off x="135395" y="2185673"/>
            <a:ext cx="1156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activism influence place-specific political processes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662102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B4C383A-BEF7-4D10-880D-00AEA3082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95" y="98905"/>
            <a:ext cx="9437609" cy="675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314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C161A4-ED86-439A-A994-44FBFCB76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84" y="352424"/>
            <a:ext cx="6793861" cy="63388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BF9C3D-BC4A-427F-852B-338189A2CA5B}"/>
              </a:ext>
            </a:extLst>
          </p:cNvPr>
          <p:cNvSpPr txBox="1"/>
          <p:nvPr/>
        </p:nvSpPr>
        <p:spPr>
          <a:xfrm>
            <a:off x="7257357" y="766763"/>
            <a:ext cx="4438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activism influence place-specific political processes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1234422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val 14">
            <a:extLst>
              <a:ext uri="{FF2B5EF4-FFF2-40B4-BE49-F238E27FC236}">
                <a16:creationId xmlns:a16="http://schemas.microsoft.com/office/drawing/2014/main" id="{346C9CB6-DD33-4490-8FF3-30C96DF53F69}"/>
              </a:ext>
            </a:extLst>
          </p:cNvPr>
          <p:cNvSpPr/>
          <p:nvPr/>
        </p:nvSpPr>
        <p:spPr>
          <a:xfrm>
            <a:off x="7272443" y="2329262"/>
            <a:ext cx="1247728" cy="97505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protest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05B42D-78BE-4D54-A980-4BEB23A17D8A}"/>
              </a:ext>
            </a:extLst>
          </p:cNvPr>
          <p:cNvSpPr/>
          <p:nvPr/>
        </p:nvSpPr>
        <p:spPr>
          <a:xfrm>
            <a:off x="3804798" y="2329262"/>
            <a:ext cx="1247728" cy="97505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adoption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F7CA12-6CBD-4938-81A7-B9BA42946BB9}"/>
              </a:ext>
            </a:extLst>
          </p:cNvPr>
          <p:cNvSpPr/>
          <p:nvPr/>
        </p:nvSpPr>
        <p:spPr>
          <a:xfrm>
            <a:off x="5489910" y="2329262"/>
            <a:ext cx="1363809" cy="97505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behaviour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6DF45A-9D79-4DF6-AC24-D177CF5B9D30}"/>
              </a:ext>
            </a:extLst>
          </p:cNvPr>
          <p:cNvSpPr/>
          <p:nvPr/>
        </p:nvSpPr>
        <p:spPr>
          <a:xfrm>
            <a:off x="5211210" y="460031"/>
            <a:ext cx="1919890" cy="133144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Political processes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E249FE-2540-4D54-A4B6-90BA098342F1}"/>
              </a:ext>
            </a:extLst>
          </p:cNvPr>
          <p:cNvSpPr/>
          <p:nvPr/>
        </p:nvSpPr>
        <p:spPr>
          <a:xfrm>
            <a:off x="5211210" y="3859484"/>
            <a:ext cx="1919890" cy="133144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Hashtag Activism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C6E3736-CD08-4EA9-9866-4CD9759C1088}"/>
              </a:ext>
            </a:extLst>
          </p:cNvPr>
          <p:cNvCxnSpPr>
            <a:cxnSpLocks/>
            <a:stCxn id="19" idx="2"/>
            <a:endCxn id="16" idx="4"/>
          </p:cNvCxnSpPr>
          <p:nvPr/>
        </p:nvCxnSpPr>
        <p:spPr>
          <a:xfrm rot="10800000">
            <a:off x="4428662" y="3304313"/>
            <a:ext cx="782548" cy="1220895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9833612-1D80-4DCF-A1EC-E8BA70B323B3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rot="5400000" flipH="1" flipV="1">
            <a:off x="5893899" y="3581568"/>
            <a:ext cx="555172" cy="660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5DB26F9-6CB7-4F89-9E4D-12C640A47F78}"/>
              </a:ext>
            </a:extLst>
          </p:cNvPr>
          <p:cNvCxnSpPr>
            <a:cxnSpLocks/>
            <a:stCxn id="19" idx="6"/>
            <a:endCxn id="15" idx="4"/>
          </p:cNvCxnSpPr>
          <p:nvPr/>
        </p:nvCxnSpPr>
        <p:spPr>
          <a:xfrm flipV="1">
            <a:off x="7131100" y="3304312"/>
            <a:ext cx="765207" cy="1220895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07257009-9A9F-4484-8BAB-C2F4A1087A31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rot="16200000" flipV="1">
            <a:off x="5902593" y="2060040"/>
            <a:ext cx="537785" cy="660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23B63122-97D8-4AD9-95AF-E330743D5004}"/>
              </a:ext>
            </a:extLst>
          </p:cNvPr>
          <p:cNvCxnSpPr>
            <a:cxnSpLocks/>
            <a:stCxn id="15" idx="0"/>
            <a:endCxn id="18" idx="6"/>
          </p:cNvCxnSpPr>
          <p:nvPr/>
        </p:nvCxnSpPr>
        <p:spPr>
          <a:xfrm rot="16200000" flipV="1">
            <a:off x="6911950" y="1344904"/>
            <a:ext cx="1203508" cy="765207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F87F21DC-F9A6-4CB4-8FEC-757876A9D02B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rot="5400000" flipH="1" flipV="1">
            <a:off x="4218182" y="1336234"/>
            <a:ext cx="1203508" cy="782548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284240E1-EA6E-47C7-AE79-99E698ACF559}"/>
              </a:ext>
            </a:extLst>
          </p:cNvPr>
          <p:cNvCxnSpPr>
            <a:cxnSpLocks/>
            <a:stCxn id="17" idx="7"/>
            <a:endCxn id="15" idx="1"/>
          </p:cNvCxnSpPr>
          <p:nvPr/>
        </p:nvCxnSpPr>
        <p:spPr>
          <a:xfrm rot="5400000" flipH="1" flipV="1">
            <a:off x="7054581" y="2071468"/>
            <a:ext cx="12700" cy="801175"/>
          </a:xfrm>
          <a:prstGeom prst="curvedConnector3">
            <a:avLst>
              <a:gd name="adj1" fmla="val 2924354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14F1C6A9-0507-4367-91C6-0AB5085F5D05}"/>
              </a:ext>
            </a:extLst>
          </p:cNvPr>
          <p:cNvCxnSpPr>
            <a:cxnSpLocks/>
            <a:stCxn id="15" idx="3"/>
            <a:endCxn id="17" idx="5"/>
          </p:cNvCxnSpPr>
          <p:nvPr/>
        </p:nvCxnSpPr>
        <p:spPr>
          <a:xfrm rot="5400000">
            <a:off x="7054582" y="2760932"/>
            <a:ext cx="12700" cy="801175"/>
          </a:xfrm>
          <a:prstGeom prst="curvedConnector3">
            <a:avLst>
              <a:gd name="adj1" fmla="val 2924354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E2EEBB7-773C-45BC-B8A4-E1E8157A6152}"/>
              </a:ext>
            </a:extLst>
          </p:cNvPr>
          <p:cNvCxnSpPr>
            <a:cxnSpLocks/>
            <a:stCxn id="16" idx="7"/>
            <a:endCxn id="17" idx="1"/>
          </p:cNvCxnSpPr>
          <p:nvPr/>
        </p:nvCxnSpPr>
        <p:spPr>
          <a:xfrm rot="5400000" flipH="1" flipV="1">
            <a:off x="5279717" y="2062138"/>
            <a:ext cx="12700" cy="819835"/>
          </a:xfrm>
          <a:prstGeom prst="curvedConnector3">
            <a:avLst>
              <a:gd name="adj1" fmla="val 2924354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2543FEF4-57FC-489E-B191-7F3750F9E42D}"/>
              </a:ext>
            </a:extLst>
          </p:cNvPr>
          <p:cNvCxnSpPr>
            <a:cxnSpLocks/>
            <a:stCxn id="17" idx="3"/>
            <a:endCxn id="16" idx="5"/>
          </p:cNvCxnSpPr>
          <p:nvPr/>
        </p:nvCxnSpPr>
        <p:spPr>
          <a:xfrm rot="5400000">
            <a:off x="5279718" y="2751602"/>
            <a:ext cx="12700" cy="819835"/>
          </a:xfrm>
          <a:prstGeom prst="curvedConnector3">
            <a:avLst>
              <a:gd name="adj1" fmla="val 2924354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7FF46EB-5285-4491-B858-4CE3B2ED45D6}"/>
              </a:ext>
            </a:extLst>
          </p:cNvPr>
          <p:cNvSpPr txBox="1"/>
          <p:nvPr/>
        </p:nvSpPr>
        <p:spPr>
          <a:xfrm>
            <a:off x="135395" y="2185673"/>
            <a:ext cx="3510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activism influence place-specific political processes in the United States?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CD2B3-E2BA-449A-BE2B-1E750D649D5B}"/>
              </a:ext>
            </a:extLst>
          </p:cNvPr>
          <p:cNvSpPr txBox="1"/>
          <p:nvPr/>
        </p:nvSpPr>
        <p:spPr>
          <a:xfrm>
            <a:off x="8779824" y="2216622"/>
            <a:ext cx="330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SQ.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does location-based hashtag activism translate into physical protest activity?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C36D5-57B2-4EDB-AF19-34ADC33E9176}"/>
              </a:ext>
            </a:extLst>
          </p:cNvPr>
          <p:cNvSpPr txBox="1"/>
          <p:nvPr/>
        </p:nvSpPr>
        <p:spPr>
          <a:xfrm>
            <a:off x="8779824" y="4028953"/>
            <a:ext cx="330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SQ.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does location-based hashtag activism influence voter behaviour and/or policy adoption?</a:t>
            </a:r>
          </a:p>
        </p:txBody>
      </p:sp>
    </p:spTree>
    <p:extLst>
      <p:ext uri="{BB962C8B-B14F-4D97-AF65-F5344CB8AC3E}">
        <p14:creationId xmlns:p14="http://schemas.microsoft.com/office/powerpoint/2010/main" val="335397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F22592-9BDF-451B-82E1-96D7713A2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325" y="377889"/>
            <a:ext cx="11702736" cy="622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21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6A28FB-4950-4AB3-BD57-D7EF436CC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822" y="409670"/>
            <a:ext cx="11614356" cy="603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714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44331-63AB-43D0-8BD4-6F27EF102174}"/>
              </a:ext>
            </a:extLst>
          </p:cNvPr>
          <p:cNvSpPr txBox="1"/>
          <p:nvPr/>
        </p:nvSpPr>
        <p:spPr>
          <a:xfrm>
            <a:off x="135395" y="2185673"/>
            <a:ext cx="1156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activism influence place-specific political processes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30908136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3EF1A3-4DE2-4771-B336-8347A0E0E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88" y="367649"/>
            <a:ext cx="11650824" cy="612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7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B50E-DC8E-4170-86A2-C079B356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B2FD3-BEB8-47FB-A6C6-94FDC5F1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Hashtag Activism today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crucial strategy for activists to influence social change</a:t>
            </a:r>
          </a:p>
          <a:p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Lots of research in this field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for the organization and effectiveness of social movements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Importance for influencing political processes</a:t>
            </a:r>
          </a:p>
          <a:p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 summer: #justiceforgeorgefloyd</a:t>
            </a:r>
          </a:p>
        </p:txBody>
      </p:sp>
    </p:spTree>
    <p:extLst>
      <p:ext uri="{BB962C8B-B14F-4D97-AF65-F5344CB8AC3E}">
        <p14:creationId xmlns:p14="http://schemas.microsoft.com/office/powerpoint/2010/main" val="2348614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44331-63AB-43D0-8BD4-6F27EF102174}"/>
              </a:ext>
            </a:extLst>
          </p:cNvPr>
          <p:cNvSpPr txBox="1"/>
          <p:nvPr/>
        </p:nvSpPr>
        <p:spPr>
          <a:xfrm>
            <a:off x="135395" y="2185673"/>
            <a:ext cx="1156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activism influence place-specific political processes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3690417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CDED09A-4392-43A1-9FEA-ECC29E98BFDB}"/>
              </a:ext>
            </a:extLst>
          </p:cNvPr>
          <p:cNvSpPr/>
          <p:nvPr/>
        </p:nvSpPr>
        <p:spPr>
          <a:xfrm>
            <a:off x="5187882" y="5593702"/>
            <a:ext cx="1966547" cy="101237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Actors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346C9CB6-DD33-4490-8FF3-30C96DF53F69}"/>
              </a:ext>
            </a:extLst>
          </p:cNvPr>
          <p:cNvSpPr/>
          <p:nvPr/>
        </p:nvSpPr>
        <p:spPr>
          <a:xfrm>
            <a:off x="7272443" y="2329262"/>
            <a:ext cx="1247728" cy="97505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Physical protest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05B42D-78BE-4D54-A980-4BEB23A17D8A}"/>
              </a:ext>
            </a:extLst>
          </p:cNvPr>
          <p:cNvSpPr/>
          <p:nvPr/>
        </p:nvSpPr>
        <p:spPr>
          <a:xfrm>
            <a:off x="3804798" y="2329262"/>
            <a:ext cx="1247728" cy="97505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Policy adoption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CF7CA12-6CBD-4938-81A7-B9BA42946BB9}"/>
              </a:ext>
            </a:extLst>
          </p:cNvPr>
          <p:cNvSpPr/>
          <p:nvPr/>
        </p:nvSpPr>
        <p:spPr>
          <a:xfrm>
            <a:off x="5489910" y="2329262"/>
            <a:ext cx="1363809" cy="975050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sz="1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Voter behaviour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696DF45A-9D79-4DF6-AC24-D177CF5B9D30}"/>
              </a:ext>
            </a:extLst>
          </p:cNvPr>
          <p:cNvSpPr/>
          <p:nvPr/>
        </p:nvSpPr>
        <p:spPr>
          <a:xfrm>
            <a:off x="5211210" y="460031"/>
            <a:ext cx="1919890" cy="133144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Political processes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E249FE-2540-4D54-A4B6-90BA098342F1}"/>
              </a:ext>
            </a:extLst>
          </p:cNvPr>
          <p:cNvSpPr/>
          <p:nvPr/>
        </p:nvSpPr>
        <p:spPr>
          <a:xfrm>
            <a:off x="5211210" y="3859484"/>
            <a:ext cx="1919890" cy="133144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Hashtag Activism</a:t>
            </a:r>
          </a:p>
        </p:txBody>
      </p:sp>
      <p:cxnSp>
        <p:nvCxnSpPr>
          <p:cNvPr id="21" name="Connector: Curved 20">
            <a:extLst>
              <a:ext uri="{FF2B5EF4-FFF2-40B4-BE49-F238E27FC236}">
                <a16:creationId xmlns:a16="http://schemas.microsoft.com/office/drawing/2014/main" id="{BC6E3736-CD08-4EA9-9866-4CD9759C1088}"/>
              </a:ext>
            </a:extLst>
          </p:cNvPr>
          <p:cNvCxnSpPr>
            <a:cxnSpLocks/>
            <a:stCxn id="19" idx="2"/>
            <a:endCxn id="16" idx="4"/>
          </p:cNvCxnSpPr>
          <p:nvPr/>
        </p:nvCxnSpPr>
        <p:spPr>
          <a:xfrm rot="10800000">
            <a:off x="4428662" y="3304313"/>
            <a:ext cx="782548" cy="1220895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B9833612-1D80-4DCF-A1EC-E8BA70B323B3}"/>
              </a:ext>
            </a:extLst>
          </p:cNvPr>
          <p:cNvCxnSpPr>
            <a:cxnSpLocks/>
            <a:stCxn id="19" idx="0"/>
            <a:endCxn id="17" idx="4"/>
          </p:cNvCxnSpPr>
          <p:nvPr/>
        </p:nvCxnSpPr>
        <p:spPr>
          <a:xfrm rot="5400000" flipH="1" flipV="1">
            <a:off x="5893899" y="3581568"/>
            <a:ext cx="555172" cy="660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35DB26F9-6CB7-4F89-9E4D-12C640A47F78}"/>
              </a:ext>
            </a:extLst>
          </p:cNvPr>
          <p:cNvCxnSpPr>
            <a:cxnSpLocks/>
            <a:stCxn id="19" idx="6"/>
            <a:endCxn id="15" idx="4"/>
          </p:cNvCxnSpPr>
          <p:nvPr/>
        </p:nvCxnSpPr>
        <p:spPr>
          <a:xfrm flipV="1">
            <a:off x="7131100" y="3304312"/>
            <a:ext cx="765207" cy="1220895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6C9CAC58-8D5A-436F-B813-DED223C9DD8D}"/>
              </a:ext>
            </a:extLst>
          </p:cNvPr>
          <p:cNvCxnSpPr>
            <a:cxnSpLocks/>
            <a:stCxn id="9" idx="0"/>
            <a:endCxn id="19" idx="4"/>
          </p:cNvCxnSpPr>
          <p:nvPr/>
        </p:nvCxnSpPr>
        <p:spPr>
          <a:xfrm rot="16200000" flipV="1">
            <a:off x="5969770" y="5392315"/>
            <a:ext cx="402772" cy="1"/>
          </a:xfrm>
          <a:prstGeom prst="curvedConnector3">
            <a:avLst>
              <a:gd name="adj1" fmla="val 50000"/>
            </a:avLst>
          </a:prstGeom>
          <a:ln w="762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07257009-9A9F-4484-8BAB-C2F4A1087A31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rot="16200000" flipV="1">
            <a:off x="5902593" y="2060040"/>
            <a:ext cx="537785" cy="660"/>
          </a:xfrm>
          <a:prstGeom prst="curvedConnector3">
            <a:avLst>
              <a:gd name="adj1" fmla="val 50000"/>
            </a:avLst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Curved 43">
            <a:extLst>
              <a:ext uri="{FF2B5EF4-FFF2-40B4-BE49-F238E27FC236}">
                <a16:creationId xmlns:a16="http://schemas.microsoft.com/office/drawing/2014/main" id="{23B63122-97D8-4AD9-95AF-E330743D5004}"/>
              </a:ext>
            </a:extLst>
          </p:cNvPr>
          <p:cNvCxnSpPr>
            <a:cxnSpLocks/>
            <a:stCxn id="15" idx="0"/>
            <a:endCxn id="18" idx="6"/>
          </p:cNvCxnSpPr>
          <p:nvPr/>
        </p:nvCxnSpPr>
        <p:spPr>
          <a:xfrm rot="16200000" flipV="1">
            <a:off x="6911950" y="1344904"/>
            <a:ext cx="1203508" cy="765207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ctor: Curved 46">
            <a:extLst>
              <a:ext uri="{FF2B5EF4-FFF2-40B4-BE49-F238E27FC236}">
                <a16:creationId xmlns:a16="http://schemas.microsoft.com/office/drawing/2014/main" id="{F87F21DC-F9A6-4CB4-8FEC-757876A9D02B}"/>
              </a:ext>
            </a:extLst>
          </p:cNvPr>
          <p:cNvCxnSpPr>
            <a:cxnSpLocks/>
            <a:stCxn id="16" idx="0"/>
            <a:endCxn id="18" idx="2"/>
          </p:cNvCxnSpPr>
          <p:nvPr/>
        </p:nvCxnSpPr>
        <p:spPr>
          <a:xfrm rot="5400000" flipH="1" flipV="1">
            <a:off x="4218182" y="1336234"/>
            <a:ext cx="1203508" cy="782548"/>
          </a:xfrm>
          <a:prstGeom prst="curvedConnector2">
            <a:avLst/>
          </a:prstGeom>
          <a:ln w="28575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284240E1-EA6E-47C7-AE79-99E698ACF559}"/>
              </a:ext>
            </a:extLst>
          </p:cNvPr>
          <p:cNvCxnSpPr>
            <a:cxnSpLocks/>
            <a:stCxn id="17" idx="7"/>
            <a:endCxn id="15" idx="1"/>
          </p:cNvCxnSpPr>
          <p:nvPr/>
        </p:nvCxnSpPr>
        <p:spPr>
          <a:xfrm rot="5400000" flipH="1" flipV="1">
            <a:off x="7054581" y="2071468"/>
            <a:ext cx="12700" cy="801175"/>
          </a:xfrm>
          <a:prstGeom prst="curvedConnector3">
            <a:avLst>
              <a:gd name="adj1" fmla="val 2924354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Curved 60">
            <a:extLst>
              <a:ext uri="{FF2B5EF4-FFF2-40B4-BE49-F238E27FC236}">
                <a16:creationId xmlns:a16="http://schemas.microsoft.com/office/drawing/2014/main" id="{14F1C6A9-0507-4367-91C6-0AB5085F5D05}"/>
              </a:ext>
            </a:extLst>
          </p:cNvPr>
          <p:cNvCxnSpPr>
            <a:cxnSpLocks/>
            <a:stCxn id="15" idx="3"/>
            <a:endCxn id="17" idx="5"/>
          </p:cNvCxnSpPr>
          <p:nvPr/>
        </p:nvCxnSpPr>
        <p:spPr>
          <a:xfrm rot="5400000">
            <a:off x="7054582" y="2760932"/>
            <a:ext cx="12700" cy="801175"/>
          </a:xfrm>
          <a:prstGeom prst="curvedConnector3">
            <a:avLst>
              <a:gd name="adj1" fmla="val 2924354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Curved 64">
            <a:extLst>
              <a:ext uri="{FF2B5EF4-FFF2-40B4-BE49-F238E27FC236}">
                <a16:creationId xmlns:a16="http://schemas.microsoft.com/office/drawing/2014/main" id="{AE2EEBB7-773C-45BC-B8A4-E1E8157A6152}"/>
              </a:ext>
            </a:extLst>
          </p:cNvPr>
          <p:cNvCxnSpPr>
            <a:cxnSpLocks/>
            <a:stCxn id="16" idx="7"/>
            <a:endCxn id="17" idx="1"/>
          </p:cNvCxnSpPr>
          <p:nvPr/>
        </p:nvCxnSpPr>
        <p:spPr>
          <a:xfrm rot="5400000" flipH="1" flipV="1">
            <a:off x="5279717" y="2062138"/>
            <a:ext cx="12700" cy="819835"/>
          </a:xfrm>
          <a:prstGeom prst="curvedConnector3">
            <a:avLst>
              <a:gd name="adj1" fmla="val 2924354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Curved 65">
            <a:extLst>
              <a:ext uri="{FF2B5EF4-FFF2-40B4-BE49-F238E27FC236}">
                <a16:creationId xmlns:a16="http://schemas.microsoft.com/office/drawing/2014/main" id="{2543FEF4-57FC-489E-B191-7F3750F9E42D}"/>
              </a:ext>
            </a:extLst>
          </p:cNvPr>
          <p:cNvCxnSpPr>
            <a:cxnSpLocks/>
            <a:stCxn id="17" idx="3"/>
            <a:endCxn id="16" idx="5"/>
          </p:cNvCxnSpPr>
          <p:nvPr/>
        </p:nvCxnSpPr>
        <p:spPr>
          <a:xfrm rot="5400000">
            <a:off x="5279718" y="2751602"/>
            <a:ext cx="12700" cy="819835"/>
          </a:xfrm>
          <a:prstGeom prst="curvedConnector3">
            <a:avLst>
              <a:gd name="adj1" fmla="val 2924354"/>
            </a:avLst>
          </a:prstGeom>
          <a:ln w="12700">
            <a:solidFill>
              <a:schemeClr val="bg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D5154DE-6287-4CF5-B1B4-C55D9B849624}"/>
              </a:ext>
            </a:extLst>
          </p:cNvPr>
          <p:cNvSpPr txBox="1"/>
          <p:nvPr/>
        </p:nvSpPr>
        <p:spPr>
          <a:xfrm>
            <a:off x="8779825" y="404291"/>
            <a:ext cx="330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SQ.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Who are the key actors involved in location-based hashtag activism for driving political processes?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FF46EB-5285-4491-B858-4CE3B2ED45D6}"/>
              </a:ext>
            </a:extLst>
          </p:cNvPr>
          <p:cNvSpPr txBox="1"/>
          <p:nvPr/>
        </p:nvSpPr>
        <p:spPr>
          <a:xfrm>
            <a:off x="135395" y="2185673"/>
            <a:ext cx="3510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activism influence place-specific political processes in the United States?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00CD2B3-E2BA-449A-BE2B-1E750D649D5B}"/>
              </a:ext>
            </a:extLst>
          </p:cNvPr>
          <p:cNvSpPr txBox="1"/>
          <p:nvPr/>
        </p:nvSpPr>
        <p:spPr>
          <a:xfrm>
            <a:off x="8779824" y="2216622"/>
            <a:ext cx="330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SQ.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does location-based hashtag activism translate into physical protest activity?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62C36D5-57B2-4EDB-AF19-34ADC33E9176}"/>
              </a:ext>
            </a:extLst>
          </p:cNvPr>
          <p:cNvSpPr txBox="1"/>
          <p:nvPr/>
        </p:nvSpPr>
        <p:spPr>
          <a:xfrm>
            <a:off x="8779824" y="4028953"/>
            <a:ext cx="33089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SQ.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does location-based hashtag activism influence voter behaviour and/or policy adoption?</a:t>
            </a:r>
          </a:p>
        </p:txBody>
      </p:sp>
    </p:spTree>
    <p:extLst>
      <p:ext uri="{BB962C8B-B14F-4D97-AF65-F5344CB8AC3E}">
        <p14:creationId xmlns:p14="http://schemas.microsoft.com/office/powerpoint/2010/main" val="6564362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A5E1C0E-A01F-4AC6-9889-1BE2E4A2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794" y="0"/>
            <a:ext cx="943641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40026-815B-49CC-853A-FCDA7A60C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245" r="63240"/>
          <a:stretch/>
        </p:blipFill>
        <p:spPr>
          <a:xfrm>
            <a:off x="7852366" y="345232"/>
            <a:ext cx="2961839" cy="5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743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0340026-815B-49CC-853A-FCDA7A60C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245" r="63240"/>
          <a:stretch/>
        </p:blipFill>
        <p:spPr>
          <a:xfrm>
            <a:off x="7852366" y="345232"/>
            <a:ext cx="2961839" cy="5318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2F027F1-505F-4BF8-9368-FFF3B96A2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727" y="-1"/>
            <a:ext cx="9594763" cy="685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23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9C7031-42C8-40A1-906F-CB443FB02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879" y="0"/>
            <a:ext cx="9415326" cy="68733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40026-815B-49CC-853A-FCDA7A60C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245" r="63240"/>
          <a:stretch/>
        </p:blipFill>
        <p:spPr>
          <a:xfrm>
            <a:off x="7852366" y="345232"/>
            <a:ext cx="2961839" cy="5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670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FDF940-9E3F-47BF-8765-0B498807F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04" y="0"/>
            <a:ext cx="9481392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340026-815B-49CC-853A-FCDA7A60CC7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245" r="63240"/>
          <a:stretch/>
        </p:blipFill>
        <p:spPr>
          <a:xfrm>
            <a:off x="7852366" y="345232"/>
            <a:ext cx="2961839" cy="53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380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944331-63AB-43D0-8BD4-6F27EF102174}"/>
              </a:ext>
            </a:extLst>
          </p:cNvPr>
          <p:cNvSpPr txBox="1"/>
          <p:nvPr/>
        </p:nvSpPr>
        <p:spPr>
          <a:xfrm>
            <a:off x="135395" y="2185673"/>
            <a:ext cx="115605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4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activism influence place-specific political processes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199477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B510602-23DC-4029-B168-A857A9450B5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51872" y="202668"/>
            <a:ext cx="9088256" cy="645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01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1D89CA-E2A3-4ADD-963C-8BFF015065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4347" y="1281112"/>
            <a:ext cx="11503306" cy="404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733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B50E-DC8E-4170-86A2-C079B356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Knowledge Gap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B2FD3-BEB8-47FB-A6C6-94FDC5F1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 of research regarding the </a:t>
            </a:r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geographical characteristics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social media movements</a:t>
            </a:r>
          </a:p>
          <a:p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Unresolved questions: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twitter activity in a specific area more likely to influence political processes within that same area?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the location from where people tweet determine the location from where change happens?</a:t>
            </a:r>
          </a:p>
          <a:p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relationship between location based hashtag activism and location based political processes (e.g. voter behaviour, policy adoption)</a:t>
            </a:r>
          </a:p>
          <a:p>
            <a:endParaRPr lang="en-CA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CA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92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B50E-DC8E-4170-86A2-C079B356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Question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5506B-2FBD-4FE4-930B-492136957849}"/>
              </a:ext>
            </a:extLst>
          </p:cNvPr>
          <p:cNvSpPr txBox="1"/>
          <p:nvPr/>
        </p:nvSpPr>
        <p:spPr>
          <a:xfrm>
            <a:off x="135395" y="2185673"/>
            <a:ext cx="3510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activism influence place-specific political processes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1673913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3B50E-DC8E-4170-86A2-C079B3566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B2FD3-BEB8-47FB-A6C6-94FDC5F10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#JusticeForGeorgeFloyd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50975EA-D6AD-473C-AA87-BC9E2CEBAD0C}"/>
              </a:ext>
            </a:extLst>
          </p:cNvPr>
          <p:cNvSpPr/>
          <p:nvPr/>
        </p:nvSpPr>
        <p:spPr>
          <a:xfrm>
            <a:off x="938211" y="4405314"/>
            <a:ext cx="5991227" cy="1976436"/>
          </a:xfrm>
          <a:prstGeom prst="ellipse">
            <a:avLst/>
          </a:prstGeom>
          <a:noFill/>
          <a:ln>
            <a:solidFill>
              <a:srgbClr val="E7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TV demand dropped significantly amid George Floyd protests | Fortune">
            <a:extLst>
              <a:ext uri="{FF2B5EF4-FFF2-40B4-BE49-F238E27FC236}">
                <a16:creationId xmlns:a16="http://schemas.microsoft.com/office/drawing/2014/main" id="{91BD5F57-1B03-490E-9911-459ACFC39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326" y="2447738"/>
            <a:ext cx="6167718" cy="4111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eorge Floyd, Houston's Protests, and Living Without the Benefit of the  Doubt | The New Yorker">
            <a:extLst>
              <a:ext uri="{FF2B5EF4-FFF2-40B4-BE49-F238E27FC236}">
                <a16:creationId xmlns:a16="http://schemas.microsoft.com/office/drawing/2014/main" id="{369AFAAB-FF36-4B9C-A736-B464633FF8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769" y="2452686"/>
            <a:ext cx="2748089" cy="411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55864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4DB2A52-1B60-4F96-9C9C-3036FBCA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6B148D-88D0-40D4-B750-419F94F32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#JusticeForGeorgeFloyd</a:t>
            </a:r>
          </a:p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data-sets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Geo-located Twitter data from Twitter API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geo-located protest data from ACLED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on legislatives responses to policing from NCSL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on 2016/2020 county/precinct level election results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200D75-1074-422B-80AB-BB0287F70254}"/>
              </a:ext>
            </a:extLst>
          </p:cNvPr>
          <p:cNvSpPr/>
          <p:nvPr/>
        </p:nvSpPr>
        <p:spPr>
          <a:xfrm>
            <a:off x="938211" y="4405314"/>
            <a:ext cx="5991227" cy="1976436"/>
          </a:xfrm>
          <a:prstGeom prst="ellipse">
            <a:avLst/>
          </a:prstGeom>
          <a:noFill/>
          <a:ln>
            <a:solidFill>
              <a:srgbClr val="E7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52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4DB2A52-1B60-4F96-9C9C-3036FBCA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6B148D-88D0-40D4-B750-419F94F32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#JusticeForGeorgeFloyd</a:t>
            </a:r>
          </a:p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data-sets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Geo-located Twitter data from Twitter API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geo-located protest data from ACLED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on legislatives responses to policing from NCSL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on 2016/2020 county/precinct level election results</a:t>
            </a:r>
          </a:p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approach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 scraping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Geospatial data analysis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Analysis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(classification, regression, clustering)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4200D75-1074-422B-80AB-BB0287F70254}"/>
              </a:ext>
            </a:extLst>
          </p:cNvPr>
          <p:cNvSpPr/>
          <p:nvPr/>
        </p:nvSpPr>
        <p:spPr>
          <a:xfrm>
            <a:off x="938211" y="4405314"/>
            <a:ext cx="5991227" cy="1976436"/>
          </a:xfrm>
          <a:prstGeom prst="ellipse">
            <a:avLst/>
          </a:prstGeom>
          <a:noFill/>
          <a:ln>
            <a:solidFill>
              <a:srgbClr val="E7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6950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34DB2A52-1B60-4F96-9C9C-3036FBCA5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E6B148D-88D0-40D4-B750-419F94F32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Case study 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#JusticeForGeorgeFloyd</a:t>
            </a:r>
          </a:p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data-sets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Geo-located Twitter data from Twitter API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geo-located protest data from ACLED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on legislatives responses to policing from NCSL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on 2016/2020 county/precinct level election results</a:t>
            </a:r>
          </a:p>
          <a:p>
            <a:r>
              <a:rPr lang="en-CA" b="1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Science approach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W</a:t>
            </a:r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eb scraping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Geospatial data analysis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Analysis</a:t>
            </a:r>
          </a:p>
          <a:p>
            <a:pPr lvl="1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ML (classification, regression, clustering)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8862AD43-1807-43ED-A60F-27AF8F23F437}"/>
              </a:ext>
            </a:extLst>
          </p:cNvPr>
          <p:cNvCxnSpPr>
            <a:cxnSpLocks/>
            <a:stCxn id="17" idx="3"/>
            <a:endCxn id="17" idx="1"/>
          </p:cNvCxnSpPr>
          <p:nvPr/>
        </p:nvCxnSpPr>
        <p:spPr>
          <a:xfrm rot="5400000" flipH="1">
            <a:off x="1116830" y="5393532"/>
            <a:ext cx="1397552" cy="12700"/>
          </a:xfrm>
          <a:prstGeom prst="curvedConnector5">
            <a:avLst>
              <a:gd name="adj1" fmla="val 682"/>
              <a:gd name="adj2" fmla="val 8616394"/>
              <a:gd name="adj3" fmla="val 112608"/>
            </a:avLst>
          </a:prstGeom>
          <a:ln w="317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A33D9CA9-8D00-4A4F-936D-FBE1B0C7D18D}"/>
              </a:ext>
            </a:extLst>
          </p:cNvPr>
          <p:cNvCxnSpPr>
            <a:cxnSpLocks/>
            <a:stCxn id="17" idx="7"/>
            <a:endCxn id="17" idx="5"/>
          </p:cNvCxnSpPr>
          <p:nvPr/>
        </p:nvCxnSpPr>
        <p:spPr>
          <a:xfrm rot="16200000" flipH="1">
            <a:off x="5353267" y="5393532"/>
            <a:ext cx="1397552" cy="12700"/>
          </a:xfrm>
          <a:prstGeom prst="curvedConnector5">
            <a:avLst>
              <a:gd name="adj1" fmla="val -2045"/>
              <a:gd name="adj2" fmla="val 10378898"/>
              <a:gd name="adj3" fmla="val 110564"/>
            </a:avLst>
          </a:prstGeom>
          <a:ln w="31750">
            <a:solidFill>
              <a:schemeClr val="accent4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E4200D75-1074-422B-80AB-BB0287F70254}"/>
              </a:ext>
            </a:extLst>
          </p:cNvPr>
          <p:cNvSpPr/>
          <p:nvPr/>
        </p:nvSpPr>
        <p:spPr>
          <a:xfrm>
            <a:off x="938211" y="4405314"/>
            <a:ext cx="5991227" cy="1976436"/>
          </a:xfrm>
          <a:prstGeom prst="ellipse">
            <a:avLst/>
          </a:prstGeom>
          <a:noFill/>
          <a:ln>
            <a:solidFill>
              <a:srgbClr val="E7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>
              <a:solidFill>
                <a:schemeClr val="bg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338B22-451A-40E6-AABD-D7BD893B003C}"/>
              </a:ext>
            </a:extLst>
          </p:cNvPr>
          <p:cNvSpPr txBox="1"/>
          <p:nvPr/>
        </p:nvSpPr>
        <p:spPr>
          <a:xfrm>
            <a:off x="7486067" y="5215216"/>
            <a:ext cx="2595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Iterative process</a:t>
            </a:r>
          </a:p>
        </p:txBody>
      </p:sp>
    </p:spTree>
    <p:extLst>
      <p:ext uri="{BB962C8B-B14F-4D97-AF65-F5344CB8AC3E}">
        <p14:creationId xmlns:p14="http://schemas.microsoft.com/office/powerpoint/2010/main" val="35729089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>
            <a:extLst>
              <a:ext uri="{FF2B5EF4-FFF2-40B4-BE49-F238E27FC236}">
                <a16:creationId xmlns:a16="http://schemas.microsoft.com/office/drawing/2014/main" id="{696DF45A-9D79-4DF6-AC24-D177CF5B9D30}"/>
              </a:ext>
            </a:extLst>
          </p:cNvPr>
          <p:cNvSpPr/>
          <p:nvPr/>
        </p:nvSpPr>
        <p:spPr>
          <a:xfrm>
            <a:off x="5211210" y="460031"/>
            <a:ext cx="1919890" cy="133144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Political processes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1E249FE-2540-4D54-A4B6-90BA098342F1}"/>
              </a:ext>
            </a:extLst>
          </p:cNvPr>
          <p:cNvSpPr/>
          <p:nvPr/>
        </p:nvSpPr>
        <p:spPr>
          <a:xfrm>
            <a:off x="5211210" y="3859484"/>
            <a:ext cx="1919890" cy="1331446"/>
          </a:xfrm>
          <a:prstGeom prst="ellipse">
            <a:avLst/>
          </a:pr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Hashtag Activism</a:t>
            </a:r>
          </a:p>
        </p:txBody>
      </p: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07257009-9A9F-4484-8BAB-C2F4A1087A31}"/>
              </a:ext>
            </a:extLst>
          </p:cNvPr>
          <p:cNvCxnSpPr>
            <a:cxnSpLocks/>
            <a:stCxn id="19" idx="0"/>
            <a:endCxn id="18" idx="4"/>
          </p:cNvCxnSpPr>
          <p:nvPr/>
        </p:nvCxnSpPr>
        <p:spPr>
          <a:xfrm rot="5400000" flipH="1" flipV="1">
            <a:off x="5137152" y="2825481"/>
            <a:ext cx="2068007" cy="12700"/>
          </a:xfrm>
          <a:prstGeom prst="curvedConnector3">
            <a:avLst>
              <a:gd name="adj1" fmla="val 50000"/>
            </a:avLst>
          </a:prstGeom>
          <a:ln w="76200">
            <a:solidFill>
              <a:schemeClr val="bg2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A9D4403B-250A-4F3E-BAA3-FBF6432A4785}"/>
              </a:ext>
            </a:extLst>
          </p:cNvPr>
          <p:cNvSpPr txBox="1"/>
          <p:nvPr/>
        </p:nvSpPr>
        <p:spPr>
          <a:xfrm>
            <a:off x="135395" y="2185673"/>
            <a:ext cx="35107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can location-based hashtag activism influence place-specific political processes in the United States?</a:t>
            </a:r>
          </a:p>
        </p:txBody>
      </p:sp>
    </p:spTree>
    <p:extLst>
      <p:ext uri="{BB962C8B-B14F-4D97-AF65-F5344CB8AC3E}">
        <p14:creationId xmlns:p14="http://schemas.microsoft.com/office/powerpoint/2010/main" val="600568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553</Words>
  <Application>Microsoft Office PowerPoint</Application>
  <PresentationFormat>Widescreen</PresentationFormat>
  <Paragraphs>88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Hashtags as a Means for Political Action</vt:lpstr>
      <vt:lpstr>Problem introduction</vt:lpstr>
      <vt:lpstr>Knowledge Gap</vt:lpstr>
      <vt:lpstr>Research Question</vt:lpstr>
      <vt:lpstr>Methods</vt:lpstr>
      <vt:lpstr>Methods</vt:lpstr>
      <vt:lpstr>Methods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Hashtags as a Means for Political Action</dc:title>
  <dc:creator>Leonardo Nicoletti</dc:creator>
  <cp:lastModifiedBy>Leonardo Nicoletti</cp:lastModifiedBy>
  <cp:revision>47</cp:revision>
  <dcterms:created xsi:type="dcterms:W3CDTF">2021-03-16T21:21:26Z</dcterms:created>
  <dcterms:modified xsi:type="dcterms:W3CDTF">2021-04-21T01:01:01Z</dcterms:modified>
</cp:coreProperties>
</file>